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56" r:id="rId3"/>
    <p:sldId id="257" r:id="rId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6335" autoAdjust="0"/>
    <p:restoredTop sz="94660"/>
  </p:normalViewPr>
  <p:slideViewPr>
    <p:cSldViewPr snapToGrid="0" snapToObjects="1">
      <p:cViewPr varScale="1">
        <p:scale>
          <a:sx n="93" d="100"/>
          <a:sy n="93" d="100"/>
        </p:scale>
        <p:origin x="-15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4093233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422391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369427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2393684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285913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090441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456413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548468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2386576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2754157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A2AA3AA-9D5F-0D40-B5F9-B3B8CD4AD62E}" type="datetimeFigureOut">
              <a:rPr kumimoji="1" lang="ja-JP" altLang="en-US" smtClean="0"/>
              <a:t>11/03/02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0226211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2AA3AA-9D5F-0D40-B5F9-B3B8CD4AD62E}" type="datetimeFigureOut">
              <a:rPr kumimoji="1" lang="ja-JP" altLang="en-US" smtClean="0"/>
              <a:t>11/03/02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1410C-9593-D842-B190-C82E6A234B86}" type="slidenum">
              <a:rPr kumimoji="1" lang="ja-JP" altLang="en-US" smtClean="0"/>
              <a:t>‹#›</a:t>
            </a:fld>
            <a:endParaRPr kumimoji="1" lang="ja-JP" altLang="en-US"/>
          </a:p>
        </p:txBody>
      </p:sp>
    </p:spTree>
    <p:extLst>
      <p:ext uri="{BB962C8B-B14F-4D97-AF65-F5344CB8AC3E}">
        <p14:creationId xmlns:p14="http://schemas.microsoft.com/office/powerpoint/2010/main" val="1588134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2687494" cy="11340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 name="正方形/長方形 4"/>
          <p:cNvSpPr/>
          <p:nvPr/>
        </p:nvSpPr>
        <p:spPr>
          <a:xfrm>
            <a:off x="2687494" y="0"/>
            <a:ext cx="6456506" cy="113402"/>
          </a:xfrm>
          <a:prstGeom prst="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6770113"/>
            <a:ext cx="9144000" cy="87887"/>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136076" y="453609"/>
            <a:ext cx="8844917"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テキスト ボックス 8"/>
          <p:cNvSpPr txBox="1"/>
          <p:nvPr/>
        </p:nvSpPr>
        <p:spPr>
          <a:xfrm>
            <a:off x="204106" y="102064"/>
            <a:ext cx="3878859" cy="369332"/>
          </a:xfrm>
          <a:prstGeom prst="rect">
            <a:avLst/>
          </a:prstGeom>
          <a:noFill/>
        </p:spPr>
        <p:txBody>
          <a:bodyPr wrap="square" rtlCol="0">
            <a:spAutoFit/>
          </a:bodyPr>
          <a:lstStyle/>
          <a:p>
            <a:r>
              <a:rPr kumimoji="1" lang="en-US" altLang="ja-JP" dirty="0" smtClean="0"/>
              <a:t>FACE1</a:t>
            </a:r>
            <a:r>
              <a:rPr kumimoji="1" lang="ja-JP" altLang="en-US" dirty="0" smtClean="0"/>
              <a:t>　</a:t>
            </a:r>
            <a:r>
              <a:rPr lang="en-US" altLang="ja-JP" dirty="0" smtClean="0"/>
              <a:t>Amazon</a:t>
            </a:r>
            <a:r>
              <a:rPr lang="ja-JP" altLang="en-US" dirty="0" smtClean="0"/>
              <a:t>の成長性について</a:t>
            </a:r>
            <a:endParaRPr kumimoji="1" lang="ja-JP" altLang="en-US" dirty="0"/>
          </a:p>
        </p:txBody>
      </p:sp>
      <p:sp>
        <p:nvSpPr>
          <p:cNvPr id="2" name="テキスト ボックス 1"/>
          <p:cNvSpPr txBox="1"/>
          <p:nvPr/>
        </p:nvSpPr>
        <p:spPr>
          <a:xfrm>
            <a:off x="546216" y="532522"/>
            <a:ext cx="8124966" cy="1446550"/>
          </a:xfrm>
          <a:prstGeom prst="rect">
            <a:avLst/>
          </a:prstGeom>
          <a:noFill/>
        </p:spPr>
        <p:txBody>
          <a:bodyPr wrap="square" rtlCol="0">
            <a:spAutoFit/>
          </a:bodyPr>
          <a:lstStyle/>
          <a:p>
            <a:r>
              <a:rPr lang="ja-JP" altLang="en-US" dirty="0" smtClean="0"/>
              <a:t>世界最大級の</a:t>
            </a:r>
            <a:r>
              <a:rPr lang="en-US" altLang="ja-JP" dirty="0" smtClean="0"/>
              <a:t>EC</a:t>
            </a:r>
            <a:r>
              <a:rPr lang="ja-JP" altLang="en-US" dirty="0" smtClean="0"/>
              <a:t>サイトとして成長する</a:t>
            </a:r>
            <a:r>
              <a:rPr lang="en-US" altLang="ja-JP" dirty="0" smtClean="0"/>
              <a:t>Amazon</a:t>
            </a:r>
          </a:p>
          <a:p>
            <a:r>
              <a:rPr kumimoji="1" lang="en-US" altLang="ja-JP" sz="1400" dirty="0" smtClean="0"/>
              <a:t>Amazon</a:t>
            </a:r>
            <a:r>
              <a:rPr kumimoji="1" lang="ja-JP" altLang="en-US" sz="1400" dirty="0" smtClean="0"/>
              <a:t>は現在世界で最大のＥＣサイトとして成長をしており、その売上高</a:t>
            </a:r>
            <a:r>
              <a:rPr kumimoji="1" lang="ja-JP" altLang="en-US" sz="1400" dirty="0" smtClean="0"/>
              <a:t>は</a:t>
            </a:r>
            <a:r>
              <a:rPr lang="en-US" altLang="ja-JP" sz="1400" dirty="0"/>
              <a:t>2009</a:t>
            </a:r>
            <a:r>
              <a:rPr lang="ja-JP" altLang="en-US" sz="1400" dirty="0"/>
              <a:t>年度</a:t>
            </a:r>
          </a:p>
          <a:p>
            <a:r>
              <a:rPr lang="en-US" altLang="ja-JP" sz="1400" dirty="0"/>
              <a:t>1-1</a:t>
            </a:r>
            <a:r>
              <a:rPr lang="ja-JP" altLang="en-US" sz="1400" dirty="0"/>
              <a:t>）売上</a:t>
            </a:r>
            <a:r>
              <a:rPr lang="en-US" altLang="ja-JP" sz="1400" dirty="0"/>
              <a:t>(</a:t>
            </a:r>
            <a:r>
              <a:rPr lang="ja-JP" altLang="en-US" sz="1400" dirty="0"/>
              <a:t>全体</a:t>
            </a:r>
            <a:r>
              <a:rPr lang="en-US" altLang="ja-JP" sz="1400" dirty="0"/>
              <a:t>)</a:t>
            </a:r>
            <a:r>
              <a:rPr lang="ja-JP" altLang="en-US" sz="1400" dirty="0"/>
              <a:t>　</a:t>
            </a:r>
            <a:r>
              <a:rPr lang="en-US" altLang="ja-JP" sz="1400" dirty="0"/>
              <a:t>3200</a:t>
            </a:r>
            <a:r>
              <a:rPr lang="ja-JP" altLang="en-US" sz="1400" dirty="0"/>
              <a:t>億円　</a:t>
            </a:r>
            <a:r>
              <a:rPr lang="en-US" altLang="ja-JP" sz="1400" dirty="0" smtClean="0"/>
              <a:t>1</a:t>
            </a:r>
            <a:r>
              <a:rPr lang="en-US" altLang="ja-JP" sz="1400" dirty="0"/>
              <a:t>-2</a:t>
            </a:r>
            <a:r>
              <a:rPr lang="ja-JP" altLang="en-US" sz="1400" dirty="0"/>
              <a:t>）売上（書籍）</a:t>
            </a:r>
            <a:r>
              <a:rPr lang="en-US" altLang="ja-JP" sz="1400" dirty="0"/>
              <a:t>1500</a:t>
            </a:r>
            <a:r>
              <a:rPr lang="ja-JP" altLang="en-US" sz="1400" dirty="0"/>
              <a:t>億円　</a:t>
            </a:r>
            <a:r>
              <a:rPr lang="en-US" altLang="ja-JP" sz="1400" dirty="0" smtClean="0"/>
              <a:t>1</a:t>
            </a:r>
            <a:r>
              <a:rPr lang="en-US" altLang="ja-JP" sz="1400" dirty="0"/>
              <a:t>-3</a:t>
            </a:r>
            <a:r>
              <a:rPr lang="ja-JP" altLang="en-US" sz="1400" dirty="0"/>
              <a:t>）売上（書籍以外）</a:t>
            </a:r>
            <a:r>
              <a:rPr lang="en-US" altLang="ja-JP" sz="1400" dirty="0"/>
              <a:t>1700</a:t>
            </a:r>
            <a:r>
              <a:rPr lang="ja-JP" altLang="en-US" sz="1400" dirty="0"/>
              <a:t>億</a:t>
            </a:r>
            <a:r>
              <a:rPr lang="ja-JP" altLang="en-US" sz="1400" dirty="0" smtClean="0"/>
              <a:t>円</a:t>
            </a:r>
            <a:endParaRPr lang="en-US" altLang="ja-JP" sz="1400" dirty="0" smtClean="0"/>
          </a:p>
          <a:p>
            <a:r>
              <a:rPr lang="ja-JP" altLang="en-US" sz="1400" dirty="0" smtClean="0"/>
              <a:t>すでに日本におけるネット通販で第一位の座を獲得し、２位の楽天に</a:t>
            </a:r>
            <a:r>
              <a:rPr lang="en-US" altLang="ja-JP" sz="1400" dirty="0" smtClean="0"/>
              <a:t>700</a:t>
            </a:r>
            <a:r>
              <a:rPr lang="ja-JP" altLang="en-US" sz="1400" dirty="0" smtClean="0"/>
              <a:t>億の格差を広げています。</a:t>
            </a:r>
            <a:endParaRPr lang="ja-JP" altLang="en-US" sz="1400" dirty="0"/>
          </a:p>
          <a:p>
            <a:endParaRPr lang="ja-JP" altLang="en-US" sz="1400" dirty="0"/>
          </a:p>
          <a:p>
            <a:endParaRPr kumimoji="1" lang="ja-JP" altLang="en-US" sz="1400" dirty="0"/>
          </a:p>
        </p:txBody>
      </p:sp>
      <p:pic>
        <p:nvPicPr>
          <p:cNvPr id="3" name="図 2"/>
          <p:cNvPicPr>
            <a:picLocks noChangeAspect="1"/>
          </p:cNvPicPr>
          <p:nvPr/>
        </p:nvPicPr>
        <p:blipFill>
          <a:blip r:embed="rId2"/>
          <a:stretch>
            <a:fillRect/>
          </a:stretch>
        </p:blipFill>
        <p:spPr>
          <a:xfrm>
            <a:off x="546216" y="1504033"/>
            <a:ext cx="8261871" cy="2679901"/>
          </a:xfrm>
          <a:prstGeom prst="rect">
            <a:avLst/>
          </a:prstGeom>
        </p:spPr>
      </p:pic>
      <p:sp>
        <p:nvSpPr>
          <p:cNvPr id="7" name="テキスト ボックス 6"/>
          <p:cNvSpPr txBox="1"/>
          <p:nvPr/>
        </p:nvSpPr>
        <p:spPr>
          <a:xfrm>
            <a:off x="682770" y="4178275"/>
            <a:ext cx="7988412" cy="1015663"/>
          </a:xfrm>
          <a:prstGeom prst="rect">
            <a:avLst/>
          </a:prstGeom>
          <a:noFill/>
        </p:spPr>
        <p:txBody>
          <a:bodyPr wrap="square" rtlCol="0">
            <a:spAutoFit/>
          </a:bodyPr>
          <a:lstStyle/>
          <a:p>
            <a:r>
              <a:rPr kumimoji="1" lang="ja-JP" altLang="en-US" dirty="0" smtClean="0"/>
              <a:t>なぜ</a:t>
            </a:r>
            <a:r>
              <a:rPr kumimoji="1" lang="en-US" altLang="ja-JP" dirty="0" smtClean="0"/>
              <a:t>Amazon</a:t>
            </a:r>
            <a:r>
              <a:rPr kumimoji="1" lang="ja-JP" altLang="en-US" dirty="0" smtClean="0"/>
              <a:t>が急成長しているのか</a:t>
            </a:r>
            <a:endParaRPr kumimoji="1" lang="en-US" altLang="ja-JP" dirty="0" smtClean="0"/>
          </a:p>
          <a:p>
            <a:r>
              <a:rPr lang="ja-JP" altLang="en-US" sz="1400" dirty="0" smtClean="0"/>
              <a:t>ネット通販以外のすべての通販においても</a:t>
            </a:r>
            <a:r>
              <a:rPr lang="en-US" altLang="ja-JP" sz="1400" dirty="0" smtClean="0"/>
              <a:t>Amazon</a:t>
            </a:r>
            <a:r>
              <a:rPr lang="ja-JP" altLang="en-US" sz="1400" dirty="0" smtClean="0"/>
              <a:t>社だけが急成長しているのでしょうか？</a:t>
            </a:r>
            <a:endParaRPr lang="en-US" altLang="ja-JP" sz="1400" dirty="0" smtClean="0"/>
          </a:p>
          <a:p>
            <a:r>
              <a:rPr kumimoji="1" lang="ja-JP" altLang="en-US" sz="1400" dirty="0" smtClean="0"/>
              <a:t>その答えは、ネット特有の目的買い商品の構造にマッチしている点と店舗を開かなくても商品販売が可能な便利さにあると思われます。</a:t>
            </a:r>
            <a:endParaRPr kumimoji="1" lang="ja-JP" altLang="en-US" sz="1400" dirty="0"/>
          </a:p>
        </p:txBody>
      </p:sp>
      <p:sp>
        <p:nvSpPr>
          <p:cNvPr id="10" name="角丸四角形 9"/>
          <p:cNvSpPr/>
          <p:nvPr/>
        </p:nvSpPr>
        <p:spPr>
          <a:xfrm>
            <a:off x="1256297" y="5229685"/>
            <a:ext cx="6909635" cy="4369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solidFill>
                  <a:srgbClr val="000000"/>
                </a:solidFill>
              </a:rPr>
              <a:t>ネット特有の目的買いに対して適した構造である</a:t>
            </a:r>
            <a:endParaRPr kumimoji="1" lang="ja-JP" altLang="en-US" dirty="0">
              <a:solidFill>
                <a:srgbClr val="000000"/>
              </a:solidFill>
            </a:endParaRPr>
          </a:p>
        </p:txBody>
      </p:sp>
      <p:sp>
        <p:nvSpPr>
          <p:cNvPr id="11" name="角丸四角形 10"/>
          <p:cNvSpPr/>
          <p:nvPr/>
        </p:nvSpPr>
        <p:spPr>
          <a:xfrm>
            <a:off x="1256297" y="5734900"/>
            <a:ext cx="6909635" cy="436946"/>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dirty="0" smtClean="0">
                <a:solidFill>
                  <a:srgbClr val="000000"/>
                </a:solidFill>
              </a:rPr>
              <a:t>店舗開店をしなくて商品が販売できる便利さにより商品量が急増</a:t>
            </a:r>
            <a:endParaRPr kumimoji="1" lang="ja-JP" altLang="en-US" dirty="0">
              <a:solidFill>
                <a:srgbClr val="000000"/>
              </a:solidFill>
            </a:endParaRPr>
          </a:p>
        </p:txBody>
      </p:sp>
      <p:sp>
        <p:nvSpPr>
          <p:cNvPr id="12" name="角丸四角形 11"/>
          <p:cNvSpPr/>
          <p:nvPr/>
        </p:nvSpPr>
        <p:spPr>
          <a:xfrm>
            <a:off x="1256297" y="6253761"/>
            <a:ext cx="6909635" cy="43694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dirty="0" smtClean="0">
                <a:solidFill>
                  <a:srgbClr val="000000"/>
                </a:solidFill>
              </a:rPr>
              <a:t>マイページが無いマイナス点を本舗は補填しています！！</a:t>
            </a:r>
            <a:endParaRPr kumimoji="1" lang="ja-JP" altLang="en-US" dirty="0">
              <a:solidFill>
                <a:srgbClr val="000000"/>
              </a:solidFill>
            </a:endParaRPr>
          </a:p>
        </p:txBody>
      </p:sp>
    </p:spTree>
    <p:extLst>
      <p:ext uri="{BB962C8B-B14F-4D97-AF65-F5344CB8AC3E}">
        <p14:creationId xmlns:p14="http://schemas.microsoft.com/office/powerpoint/2010/main" val="3827799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2687494" cy="11340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 name="正方形/長方形 4"/>
          <p:cNvSpPr/>
          <p:nvPr/>
        </p:nvSpPr>
        <p:spPr>
          <a:xfrm>
            <a:off x="2687494" y="0"/>
            <a:ext cx="6456506" cy="113402"/>
          </a:xfrm>
          <a:prstGeom prst="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6770113"/>
            <a:ext cx="9144000" cy="87887"/>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136076" y="453609"/>
            <a:ext cx="8844917"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テキスト ボックス 8"/>
          <p:cNvSpPr txBox="1"/>
          <p:nvPr/>
        </p:nvSpPr>
        <p:spPr>
          <a:xfrm>
            <a:off x="204107" y="102064"/>
            <a:ext cx="4302176" cy="369332"/>
          </a:xfrm>
          <a:prstGeom prst="rect">
            <a:avLst/>
          </a:prstGeom>
          <a:noFill/>
        </p:spPr>
        <p:txBody>
          <a:bodyPr wrap="square" rtlCol="0">
            <a:spAutoFit/>
          </a:bodyPr>
          <a:lstStyle/>
          <a:p>
            <a:r>
              <a:rPr kumimoji="1" lang="en-US" altLang="ja-JP" dirty="0" smtClean="0"/>
              <a:t>FACE2</a:t>
            </a:r>
            <a:r>
              <a:rPr kumimoji="1" lang="ja-JP" altLang="en-US" dirty="0" smtClean="0"/>
              <a:t>　</a:t>
            </a:r>
            <a:r>
              <a:rPr lang="en-US" altLang="ja-JP" dirty="0" smtClean="0"/>
              <a:t>Amazon</a:t>
            </a:r>
            <a:r>
              <a:rPr lang="ja-JP" altLang="en-US" dirty="0" smtClean="0"/>
              <a:t>と楽天の違い</a:t>
            </a:r>
            <a:endParaRPr kumimoji="1" lang="ja-JP" altLang="en-US" dirty="0"/>
          </a:p>
        </p:txBody>
      </p:sp>
      <p:sp>
        <p:nvSpPr>
          <p:cNvPr id="11" name="テキスト ボックス 10"/>
          <p:cNvSpPr txBox="1"/>
          <p:nvPr/>
        </p:nvSpPr>
        <p:spPr>
          <a:xfrm>
            <a:off x="464283" y="593644"/>
            <a:ext cx="7715304" cy="1015663"/>
          </a:xfrm>
          <a:prstGeom prst="rect">
            <a:avLst/>
          </a:prstGeom>
          <a:noFill/>
        </p:spPr>
        <p:txBody>
          <a:bodyPr wrap="square" rtlCol="0">
            <a:spAutoFit/>
          </a:bodyPr>
          <a:lstStyle/>
          <a:p>
            <a:r>
              <a:rPr kumimoji="1" lang="en-US" altLang="ja-JP" dirty="0" smtClean="0"/>
              <a:t>Amazon</a:t>
            </a:r>
            <a:r>
              <a:rPr kumimoji="1" lang="ja-JP" altLang="en-US" dirty="0" smtClean="0"/>
              <a:t>と他のショッピングモールとの相違点</a:t>
            </a:r>
            <a:endParaRPr kumimoji="1" lang="en-US" altLang="ja-JP" dirty="0" smtClean="0"/>
          </a:p>
          <a:p>
            <a:r>
              <a:rPr lang="en-US" altLang="ja-JP" sz="1400" dirty="0" smtClean="0"/>
              <a:t>Amazon</a:t>
            </a:r>
            <a:r>
              <a:rPr lang="ja-JP" altLang="en-US" sz="1400" dirty="0" smtClean="0"/>
              <a:t>と楽天、</a:t>
            </a:r>
            <a:r>
              <a:rPr lang="en-US" altLang="ja-JP" sz="1400" dirty="0" smtClean="0"/>
              <a:t>yahoo</a:t>
            </a:r>
            <a:r>
              <a:rPr lang="ja-JP" altLang="en-US" sz="1400" dirty="0" smtClean="0"/>
              <a:t>ショッピングなどのサイトはすべて同立のものと思われがちですが、</a:t>
            </a:r>
            <a:r>
              <a:rPr lang="en-US" altLang="ja-JP" sz="1400" dirty="0" smtClean="0"/>
              <a:t>Amazon</a:t>
            </a:r>
            <a:r>
              <a:rPr lang="ja-JP" altLang="en-US" sz="1400" dirty="0" smtClean="0"/>
              <a:t>とそれ以外のサイトでは大きく構造や目的が異なっています。</a:t>
            </a:r>
            <a:r>
              <a:rPr lang="en-US" altLang="ja-JP" sz="1400" dirty="0" smtClean="0"/>
              <a:t>Amazon</a:t>
            </a:r>
            <a:r>
              <a:rPr lang="ja-JP" altLang="en-US" sz="1400" dirty="0" smtClean="0"/>
              <a:t>はデータベース型ＥＣサイトであり、その他はすべてショッピングモール型のサイトと言えます。</a:t>
            </a:r>
            <a:endParaRPr kumimoji="1" lang="ja-JP" altLang="en-US" sz="1400" dirty="0"/>
          </a:p>
        </p:txBody>
      </p:sp>
      <p:sp>
        <p:nvSpPr>
          <p:cNvPr id="12" name="テキスト ボックス 11"/>
          <p:cNvSpPr txBox="1"/>
          <p:nvPr/>
        </p:nvSpPr>
        <p:spPr>
          <a:xfrm>
            <a:off x="396012" y="4328493"/>
            <a:ext cx="3932756" cy="738664"/>
          </a:xfrm>
          <a:prstGeom prst="rect">
            <a:avLst/>
          </a:prstGeom>
          <a:noFill/>
        </p:spPr>
        <p:txBody>
          <a:bodyPr wrap="square" rtlCol="0">
            <a:spAutoFit/>
          </a:bodyPr>
          <a:lstStyle/>
          <a:p>
            <a:r>
              <a:rPr kumimoji="1" lang="en-US" altLang="ja-JP" sz="1400" dirty="0" smtClean="0"/>
              <a:t>Amazon</a:t>
            </a:r>
            <a:r>
              <a:rPr kumimoji="1" lang="ja-JP" altLang="en-US" sz="1400" dirty="0" smtClean="0"/>
              <a:t>はすべて商品が並列で表示され、キーワード検索後表示された商品画像をクリックするとあくまで商品詳細が表示されます。</a:t>
            </a:r>
            <a:endParaRPr kumimoji="1" lang="ja-JP" altLang="en-US" sz="1400" dirty="0"/>
          </a:p>
        </p:txBody>
      </p:sp>
      <p:sp>
        <p:nvSpPr>
          <p:cNvPr id="13" name="テキスト ボックス 12"/>
          <p:cNvSpPr txBox="1"/>
          <p:nvPr/>
        </p:nvSpPr>
        <p:spPr>
          <a:xfrm>
            <a:off x="4642837" y="4328493"/>
            <a:ext cx="3932756" cy="738664"/>
          </a:xfrm>
          <a:prstGeom prst="rect">
            <a:avLst/>
          </a:prstGeom>
          <a:noFill/>
        </p:spPr>
        <p:txBody>
          <a:bodyPr wrap="square" rtlCol="0">
            <a:spAutoFit/>
          </a:bodyPr>
          <a:lstStyle/>
          <a:p>
            <a:r>
              <a:rPr kumimoji="1" lang="ja-JP" altLang="en-US" sz="1400" dirty="0" smtClean="0"/>
              <a:t>その他のショッピングサイトは商品検索後表示された商品画像をクリックすると店舗ページが表示されます。</a:t>
            </a:r>
            <a:endParaRPr kumimoji="1" lang="ja-JP" altLang="en-US" sz="1400" dirty="0"/>
          </a:p>
        </p:txBody>
      </p:sp>
      <p:sp>
        <p:nvSpPr>
          <p:cNvPr id="14" name="下矢印 13"/>
          <p:cNvSpPr/>
          <p:nvPr/>
        </p:nvSpPr>
        <p:spPr>
          <a:xfrm>
            <a:off x="4001033" y="5202385"/>
            <a:ext cx="1024156" cy="32771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10081" y="5639335"/>
            <a:ext cx="7687993" cy="996782"/>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dirty="0" smtClean="0">
                <a:solidFill>
                  <a:schemeClr val="tx1"/>
                </a:solidFill>
              </a:rPr>
              <a:t>商品中心で販売を行うなら</a:t>
            </a:r>
            <a:r>
              <a:rPr lang="en-US" altLang="ja-JP" dirty="0" smtClean="0">
                <a:solidFill>
                  <a:schemeClr val="tx1"/>
                </a:solidFill>
              </a:rPr>
              <a:t>Amazon</a:t>
            </a:r>
          </a:p>
          <a:p>
            <a:pPr algn="ctr"/>
            <a:r>
              <a:rPr kumimoji="1" lang="ja-JP" altLang="en-US" dirty="0" smtClean="0">
                <a:solidFill>
                  <a:schemeClr val="tx1"/>
                </a:solidFill>
              </a:rPr>
              <a:t>商品品揃えも豊富、店舗デザイン、キャンペーンに時間がかけられるなら他のモールがお勧めと言えます。</a:t>
            </a:r>
            <a:endParaRPr kumimoji="1" lang="ja-JP" altLang="en-US" dirty="0">
              <a:solidFill>
                <a:schemeClr val="tx1"/>
              </a:solidFill>
            </a:endParaRPr>
          </a:p>
        </p:txBody>
      </p:sp>
      <p:sp>
        <p:nvSpPr>
          <p:cNvPr id="16" name="角丸四角形 15"/>
          <p:cNvSpPr/>
          <p:nvPr/>
        </p:nvSpPr>
        <p:spPr>
          <a:xfrm>
            <a:off x="1283608" y="1761438"/>
            <a:ext cx="2348730" cy="27309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en-US" altLang="ja-JP" dirty="0" smtClean="0"/>
              <a:t>Amazon</a:t>
            </a:r>
            <a:endParaRPr kumimoji="1" lang="ja-JP" altLang="en-US" dirty="0"/>
          </a:p>
        </p:txBody>
      </p:sp>
      <p:sp>
        <p:nvSpPr>
          <p:cNvPr id="17" name="角丸四角形 16"/>
          <p:cNvSpPr/>
          <p:nvPr/>
        </p:nvSpPr>
        <p:spPr>
          <a:xfrm>
            <a:off x="5175398" y="1761438"/>
            <a:ext cx="2348730" cy="27309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dirty="0" smtClean="0"/>
              <a:t>その他モール</a:t>
            </a:r>
            <a:endParaRPr kumimoji="1" lang="ja-JP" altLang="en-US" dirty="0"/>
          </a:p>
        </p:txBody>
      </p:sp>
      <p:pic>
        <p:nvPicPr>
          <p:cNvPr id="2" name="図 1"/>
          <p:cNvPicPr>
            <a:picLocks noChangeAspect="1"/>
          </p:cNvPicPr>
          <p:nvPr/>
        </p:nvPicPr>
        <p:blipFill>
          <a:blip r:embed="rId2"/>
          <a:stretch>
            <a:fillRect/>
          </a:stretch>
        </p:blipFill>
        <p:spPr>
          <a:xfrm>
            <a:off x="204107" y="2061838"/>
            <a:ext cx="1817013" cy="1183092"/>
          </a:xfrm>
          <a:prstGeom prst="rect">
            <a:avLst/>
          </a:prstGeom>
        </p:spPr>
      </p:pic>
      <p:pic>
        <p:nvPicPr>
          <p:cNvPr id="3" name="図 2"/>
          <p:cNvPicPr>
            <a:picLocks noChangeAspect="1"/>
          </p:cNvPicPr>
          <p:nvPr/>
        </p:nvPicPr>
        <p:blipFill>
          <a:blip r:embed="rId3"/>
          <a:stretch>
            <a:fillRect/>
          </a:stretch>
        </p:blipFill>
        <p:spPr>
          <a:xfrm>
            <a:off x="1732769" y="2299807"/>
            <a:ext cx="2268264" cy="2028686"/>
          </a:xfrm>
          <a:prstGeom prst="rect">
            <a:avLst/>
          </a:prstGeom>
        </p:spPr>
      </p:pic>
      <p:pic>
        <p:nvPicPr>
          <p:cNvPr id="7" name="図 6"/>
          <p:cNvPicPr>
            <a:picLocks noChangeAspect="1"/>
          </p:cNvPicPr>
          <p:nvPr/>
        </p:nvPicPr>
        <p:blipFill>
          <a:blip r:embed="rId4"/>
          <a:stretch>
            <a:fillRect/>
          </a:stretch>
        </p:blipFill>
        <p:spPr>
          <a:xfrm>
            <a:off x="6438035" y="2087217"/>
            <a:ext cx="2542958" cy="2149955"/>
          </a:xfrm>
          <a:prstGeom prst="rect">
            <a:avLst/>
          </a:prstGeom>
        </p:spPr>
      </p:pic>
      <p:pic>
        <p:nvPicPr>
          <p:cNvPr id="10" name="図 9"/>
          <p:cNvPicPr>
            <a:picLocks noChangeAspect="1"/>
          </p:cNvPicPr>
          <p:nvPr/>
        </p:nvPicPr>
        <p:blipFill>
          <a:blip r:embed="rId5"/>
          <a:stretch>
            <a:fillRect/>
          </a:stretch>
        </p:blipFill>
        <p:spPr>
          <a:xfrm>
            <a:off x="4336124" y="2087217"/>
            <a:ext cx="1988055" cy="1749713"/>
          </a:xfrm>
          <a:prstGeom prst="rect">
            <a:avLst/>
          </a:prstGeom>
        </p:spPr>
      </p:pic>
      <p:sp>
        <p:nvSpPr>
          <p:cNvPr id="18" name="円/楕円 17"/>
          <p:cNvSpPr/>
          <p:nvPr/>
        </p:nvSpPr>
        <p:spPr>
          <a:xfrm>
            <a:off x="936379" y="2714333"/>
            <a:ext cx="530597" cy="53059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4800855" y="3455608"/>
            <a:ext cx="530597" cy="53059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1" name="直線矢印コネクタ 20"/>
          <p:cNvCxnSpPr>
            <a:stCxn id="18" idx="6"/>
          </p:cNvCxnSpPr>
          <p:nvPr/>
        </p:nvCxnSpPr>
        <p:spPr>
          <a:xfrm>
            <a:off x="1466976" y="2979632"/>
            <a:ext cx="554144" cy="26529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3" name="直線矢印コネクタ 22"/>
          <p:cNvCxnSpPr>
            <a:endCxn id="7" idx="1"/>
          </p:cNvCxnSpPr>
          <p:nvPr/>
        </p:nvCxnSpPr>
        <p:spPr>
          <a:xfrm flipV="1">
            <a:off x="5331452" y="3162195"/>
            <a:ext cx="1106583" cy="52453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5825996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2687494" cy="11340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 name="正方形/長方形 4"/>
          <p:cNvSpPr/>
          <p:nvPr/>
        </p:nvSpPr>
        <p:spPr>
          <a:xfrm>
            <a:off x="2687494" y="0"/>
            <a:ext cx="6456506" cy="113402"/>
          </a:xfrm>
          <a:prstGeom prst="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6770113"/>
            <a:ext cx="9144000" cy="87887"/>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cxnSp>
        <p:nvCxnSpPr>
          <p:cNvPr id="8" name="直線コネクタ 7"/>
          <p:cNvCxnSpPr/>
          <p:nvPr/>
        </p:nvCxnSpPr>
        <p:spPr>
          <a:xfrm>
            <a:off x="136076" y="453609"/>
            <a:ext cx="8844917" cy="0"/>
          </a:xfrm>
          <a:prstGeom prst="line">
            <a:avLst/>
          </a:prstGeom>
        </p:spPr>
        <p:style>
          <a:lnRef idx="2">
            <a:schemeClr val="accent2"/>
          </a:lnRef>
          <a:fillRef idx="0">
            <a:schemeClr val="accent2"/>
          </a:fillRef>
          <a:effectRef idx="1">
            <a:schemeClr val="accent2"/>
          </a:effectRef>
          <a:fontRef idx="minor">
            <a:schemeClr val="tx1"/>
          </a:fontRef>
        </p:style>
      </p:cxnSp>
      <p:sp>
        <p:nvSpPr>
          <p:cNvPr id="9" name="テキスト ボックス 8"/>
          <p:cNvSpPr txBox="1"/>
          <p:nvPr/>
        </p:nvSpPr>
        <p:spPr>
          <a:xfrm>
            <a:off x="204106" y="102064"/>
            <a:ext cx="4493353" cy="369332"/>
          </a:xfrm>
          <a:prstGeom prst="rect">
            <a:avLst/>
          </a:prstGeom>
          <a:noFill/>
        </p:spPr>
        <p:txBody>
          <a:bodyPr wrap="square" rtlCol="0">
            <a:spAutoFit/>
          </a:bodyPr>
          <a:lstStyle/>
          <a:p>
            <a:r>
              <a:rPr kumimoji="1" lang="en-US" altLang="ja-JP" dirty="0" smtClean="0"/>
              <a:t>FACE3</a:t>
            </a:r>
            <a:r>
              <a:rPr kumimoji="1" lang="ja-JP" altLang="en-US" dirty="0" smtClean="0"/>
              <a:t>　</a:t>
            </a:r>
            <a:r>
              <a:rPr lang="ja-JP" altLang="en-US" dirty="0" smtClean="0"/>
              <a:t>本舗出店と楽天出店の費用比較</a:t>
            </a:r>
            <a:endParaRPr kumimoji="1" lang="ja-JP" altLang="en-US" dirty="0"/>
          </a:p>
        </p:txBody>
      </p:sp>
      <p:pic>
        <p:nvPicPr>
          <p:cNvPr id="7" name="図 6"/>
          <p:cNvPicPr>
            <a:picLocks noChangeAspect="1"/>
          </p:cNvPicPr>
          <p:nvPr/>
        </p:nvPicPr>
        <p:blipFill>
          <a:blip r:embed="rId2"/>
          <a:stretch>
            <a:fillRect/>
          </a:stretch>
        </p:blipFill>
        <p:spPr>
          <a:xfrm>
            <a:off x="1250392" y="1905509"/>
            <a:ext cx="6355667" cy="3395874"/>
          </a:xfrm>
          <a:prstGeom prst="rect">
            <a:avLst/>
          </a:prstGeom>
        </p:spPr>
      </p:pic>
      <p:sp>
        <p:nvSpPr>
          <p:cNvPr id="2" name="テキスト ボックス 1"/>
          <p:cNvSpPr txBox="1"/>
          <p:nvPr/>
        </p:nvSpPr>
        <p:spPr>
          <a:xfrm>
            <a:off x="491595" y="559830"/>
            <a:ext cx="8193242" cy="1231106"/>
          </a:xfrm>
          <a:prstGeom prst="rect">
            <a:avLst/>
          </a:prstGeom>
          <a:noFill/>
        </p:spPr>
        <p:txBody>
          <a:bodyPr wrap="square" rtlCol="0">
            <a:spAutoFit/>
          </a:bodyPr>
          <a:lstStyle/>
          <a:p>
            <a:r>
              <a:rPr kumimoji="1" lang="ja-JP" altLang="en-US" dirty="0" smtClean="0"/>
              <a:t>本舗出店と楽天出店との相違点</a:t>
            </a:r>
            <a:endParaRPr kumimoji="1" lang="en-US" altLang="ja-JP" dirty="0" smtClean="0"/>
          </a:p>
          <a:p>
            <a:r>
              <a:rPr lang="ja-JP" altLang="en-US" sz="1400" dirty="0" smtClean="0"/>
              <a:t>まず費用面の比較については、結論から申し上げて月額</a:t>
            </a:r>
            <a:r>
              <a:rPr lang="en-US" altLang="ja-JP" sz="1400" dirty="0" smtClean="0"/>
              <a:t>10</a:t>
            </a:r>
            <a:r>
              <a:rPr lang="ja-JP" altLang="en-US" sz="1400" dirty="0" smtClean="0"/>
              <a:t>万円以上の販売が見込める商品なら楽天、それ以下なら本舗の方が割安となります。</a:t>
            </a:r>
            <a:endParaRPr lang="en-US" altLang="ja-JP" sz="1400" dirty="0" smtClean="0"/>
          </a:p>
          <a:p>
            <a:r>
              <a:rPr kumimoji="1" lang="ja-JP" altLang="en-US" sz="1400" dirty="0" smtClean="0"/>
              <a:t>ただし一番の差別化点は、本舗は商品掲載から自社ページ作成まですべて本舗スタッフが行うためご掲載者様への作業工数が著しく軽減される点です。</a:t>
            </a:r>
            <a:endParaRPr kumimoji="1" lang="ja-JP" altLang="en-US" sz="1400" dirty="0"/>
          </a:p>
        </p:txBody>
      </p:sp>
      <p:sp>
        <p:nvSpPr>
          <p:cNvPr id="3" name="角丸四角形 2"/>
          <p:cNvSpPr/>
          <p:nvPr/>
        </p:nvSpPr>
        <p:spPr>
          <a:xfrm>
            <a:off x="1024155" y="5557404"/>
            <a:ext cx="7100810" cy="35501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solidFill>
                  <a:srgbClr val="000000"/>
                </a:solidFill>
              </a:rPr>
              <a:t>月額</a:t>
            </a:r>
            <a:r>
              <a:rPr kumimoji="1" lang="en-US" altLang="ja-JP" dirty="0" smtClean="0">
                <a:solidFill>
                  <a:srgbClr val="000000"/>
                </a:solidFill>
              </a:rPr>
              <a:t>10</a:t>
            </a:r>
            <a:r>
              <a:rPr kumimoji="1" lang="ja-JP" altLang="en-US" dirty="0" smtClean="0">
                <a:solidFill>
                  <a:srgbClr val="000000"/>
                </a:solidFill>
              </a:rPr>
              <a:t>万円までの販売量であれば本舗が格安！！</a:t>
            </a:r>
            <a:endParaRPr kumimoji="1" lang="ja-JP" altLang="en-US" dirty="0">
              <a:solidFill>
                <a:srgbClr val="000000"/>
              </a:solidFill>
            </a:endParaRPr>
          </a:p>
        </p:txBody>
      </p:sp>
      <p:sp>
        <p:nvSpPr>
          <p:cNvPr id="10" name="角丸四角形 9"/>
          <p:cNvSpPr/>
          <p:nvPr/>
        </p:nvSpPr>
        <p:spPr>
          <a:xfrm>
            <a:off x="1024155" y="6103586"/>
            <a:ext cx="7100810" cy="35501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dirty="0" smtClean="0">
                <a:solidFill>
                  <a:srgbClr val="000000"/>
                </a:solidFill>
              </a:rPr>
              <a:t>商品掲載から自社ページ作成まですべて本舗スタッフが代行</a:t>
            </a:r>
            <a:r>
              <a:rPr kumimoji="1" lang="ja-JP" altLang="en-US" dirty="0" smtClean="0">
                <a:solidFill>
                  <a:srgbClr val="000000"/>
                </a:solidFill>
              </a:rPr>
              <a:t>！！</a:t>
            </a:r>
            <a:endParaRPr kumimoji="1" lang="ja-JP" altLang="en-US" dirty="0">
              <a:solidFill>
                <a:srgbClr val="000000"/>
              </a:solidFill>
            </a:endParaRPr>
          </a:p>
        </p:txBody>
      </p:sp>
    </p:spTree>
    <p:extLst>
      <p:ext uri="{BB962C8B-B14F-4D97-AF65-F5344CB8AC3E}">
        <p14:creationId xmlns:p14="http://schemas.microsoft.com/office/powerpoint/2010/main" val="10894596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インスピレーション">
      <a:majorFont>
        <a:latin typeface="News Gothic MT"/>
        <a:ea typeface=""/>
        <a:cs typeface=""/>
        <a:font script="Jpan" typeface="メイリオ"/>
      </a:majorFont>
      <a:minorFont>
        <a:latin typeface="News Gothic MT"/>
        <a:ea typeface=""/>
        <a:cs typeface=""/>
        <a:font script="Jpan" typeface="メイリオ"/>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169</TotalTime>
  <Words>387</Words>
  <Application>Microsoft Macintosh PowerPoint</Application>
  <PresentationFormat>画面に合わせる (4:3)</PresentationFormat>
  <Paragraphs>26</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ホワイト</vt:lpstr>
      <vt:lpstr>PowerPoint プレゼンテーション</vt:lpstr>
      <vt:lpstr>PowerPoint プレゼンテーション</vt:lpstr>
      <vt:lpstr>PowerPoint プレゼンテーション</vt:lpstr>
    </vt:vector>
  </TitlesOfParts>
  <Company>INTERLOGIC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Harada Mitsuharu</dc:creator>
  <cp:lastModifiedBy>Harada Mitsuharu</cp:lastModifiedBy>
  <cp:revision>28</cp:revision>
  <dcterms:created xsi:type="dcterms:W3CDTF">2011-02-28T22:40:26Z</dcterms:created>
  <dcterms:modified xsi:type="dcterms:W3CDTF">2011-03-02T00:47:45Z</dcterms:modified>
</cp:coreProperties>
</file>